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8" r:id="rId3"/>
    <p:sldId id="261" r:id="rId4"/>
    <p:sldId id="263" r:id="rId5"/>
    <p:sldId id="260" r:id="rId6"/>
    <p:sldId id="262" r:id="rId7"/>
    <p:sldId id="265" r:id="rId8"/>
    <p:sldId id="264" r:id="rId9"/>
  </p:sldIdLst>
  <p:sldSz cx="12192000" cy="6858000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336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BEB046B-6C8A-45B5-874C-86F3FE71CDF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CC5137-61C5-4A45-815D-851AAA9EA38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E15400-FF22-4808-B2E1-B9EA9A2FCC57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37ED5A-DBD2-4C56-970A-E4FEC9465C6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1A8689-1C4A-47BE-A5CC-E11AC26E842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EEA2CD-549A-4749-A115-CA0997D60F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7708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01FDD5A2-A5B6-431A-8850-C40EA2BB9CE2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5F12058E-1A31-4585-841F-AF5961CDD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27163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0422D2A-3D60-48C2-A888-54D5E766EA1D}" type="datetime1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D9D9B-FE88-4771-A40C-73779E8CFC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0556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94878-48BE-4A62-9AAF-A09FCC77BAC9}" type="datetime1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D9D9B-FE88-4771-A40C-73779E8CFC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369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170DA-02F3-4812-B9F1-E59CD96EE513}" type="datetime1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D9D9B-FE88-4771-A40C-73779E8CFC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2465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2F61C-32FD-4C0C-BA97-AE273FE3E949}" type="datetime1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D9D9B-FE88-4771-A40C-73779E8CFC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202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0D666-5B89-40C5-BBB8-FDE4EA50F5A2}" type="datetime1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D9D9B-FE88-4771-A40C-73779E8CFC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5200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65AB2-F4D2-4BC2-B694-6C64D9B474EA}" type="datetime1">
              <a:rPr lang="en-US" smtClean="0"/>
              <a:t>5/26/2026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D9D9B-FE88-4771-A40C-73779E8CFC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411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5FFA9-C7B0-48BC-9C4E-A31CDDE60DEB}" type="datetime1">
              <a:rPr lang="en-US" smtClean="0"/>
              <a:t>5/26/2026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D9D9B-FE88-4771-A40C-73779E8CFC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313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3FAB-8B7D-4B08-8AE6-4C3D9A5DE52C}" type="datetime1">
              <a:rPr lang="en-US" smtClean="0"/>
              <a:t>5/26/2026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D9D9B-FE88-4771-A40C-73779E8CFC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326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4C941-601C-4C5D-9D95-901B40926904}" type="datetime1">
              <a:rPr lang="en-US" smtClean="0"/>
              <a:t>5/26/2026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D9D9B-FE88-4771-A40C-73779E8CFC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620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D3234-2B7E-4971-A042-359A6A134EE3}" type="datetime1">
              <a:rPr lang="en-US" smtClean="0"/>
              <a:t>5/26/2026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D9D9B-FE88-4771-A40C-73779E8CFC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912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DEC74-CA40-45EA-A87B-54FB5035EAAF}" type="datetime1">
              <a:rPr lang="en-US" smtClean="0"/>
              <a:t>5/26/2026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D9D9B-FE88-4771-A40C-73779E8CFC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5101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CAA99D1-1E57-4466-92E5-DB82E72E77A8}" type="datetime1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EAD9D9B-FE88-4771-A40C-73779E8CFC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1433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537A9-F9F0-40B6-8BFD-B5618623E9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  <a:latin typeface="Srinakharinwirot" panose="00000500000000000000" pitchFamily="2" charset="-34"/>
                <a:cs typeface="Srinakharinwirot" panose="00000500000000000000" pitchFamily="2" charset="-34"/>
              </a:rPr>
              <a:t>Template</a:t>
            </a:r>
            <a:br>
              <a:rPr lang="th-TH" dirty="0">
                <a:solidFill>
                  <a:schemeClr val="tx2"/>
                </a:solidFill>
                <a:latin typeface="Srinakharinwirot" panose="00000500000000000000" pitchFamily="2" charset="-34"/>
                <a:cs typeface="Srinakharinwirot" panose="00000500000000000000" pitchFamily="2" charset="-34"/>
              </a:rPr>
            </a:br>
            <a:r>
              <a:rPr lang="th-TH" dirty="0">
                <a:solidFill>
                  <a:schemeClr val="tx2"/>
                </a:solidFill>
                <a:latin typeface="Srinakharinwirot" panose="00000500000000000000" pitchFamily="2" charset="-34"/>
                <a:cs typeface="Srinakharinwirot" panose="00000500000000000000" pitchFamily="2" charset="-34"/>
              </a:rPr>
              <a:t>นำเสนอผลการดำเนินงานฯ</a:t>
            </a:r>
            <a:endParaRPr lang="en-US" dirty="0">
              <a:solidFill>
                <a:schemeClr val="tx2"/>
              </a:solidFill>
              <a:latin typeface="Srinakharinwirot" panose="00000500000000000000" pitchFamily="2" charset="-34"/>
              <a:cs typeface="Srinakharinwirot" panose="00000500000000000000" pitchFamily="2" charset="-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46FD7B1-EB25-4614-AC2D-800B89B9B65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52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593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27DD7-CDE8-484E-8DAB-B601079FD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th-TH" dirty="0">
                <a:solidFill>
                  <a:schemeClr val="tx2"/>
                </a:solidFill>
                <a:latin typeface="Srinakharinwirot" panose="00000500000000000000" pitchFamily="2" charset="-34"/>
                <a:cs typeface="Srinakharinwirot" panose="00000500000000000000" pitchFamily="2" charset="-34"/>
              </a:rPr>
              <a:t>คุณลักษณะเด่นของหลักสูตร</a:t>
            </a:r>
            <a:endParaRPr lang="en-US" dirty="0">
              <a:solidFill>
                <a:schemeClr val="tx2"/>
              </a:solidFill>
              <a:latin typeface="Srinakharinwirot" panose="00000500000000000000" pitchFamily="2" charset="-34"/>
              <a:cs typeface="Srinakharinwirot" panose="00000500000000000000" pitchFamily="2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858767-F848-402E-AAF2-E893D44202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h-TH" dirty="0">
                <a:solidFill>
                  <a:schemeClr val="accent2"/>
                </a:solidFill>
                <a:latin typeface="Srinakharinwirot" panose="00000500000000000000" pitchFamily="2" charset="-34"/>
                <a:cs typeface="Srinakharinwirot" panose="00000500000000000000" pitchFamily="2" charset="-34"/>
              </a:rPr>
              <a:t> เช่น </a:t>
            </a:r>
            <a:r>
              <a:rPr lang="en-US" dirty="0">
                <a:solidFill>
                  <a:schemeClr val="accent2"/>
                </a:solidFill>
                <a:latin typeface="Srinakharinwirot" panose="00000500000000000000" pitchFamily="2" charset="-34"/>
                <a:cs typeface="Srinakharinwirot" panose="00000500000000000000" pitchFamily="2" charset="-34"/>
              </a:rPr>
              <a:t>Key</a:t>
            </a:r>
            <a:r>
              <a:rPr lang="th-TH" dirty="0">
                <a:solidFill>
                  <a:schemeClr val="accent2"/>
                </a:solidFill>
                <a:latin typeface="Srinakharinwirot" panose="00000500000000000000" pitchFamily="2" charset="-34"/>
                <a:cs typeface="Srinakharinwirot" panose="00000500000000000000" pitchFamily="2" charset="-34"/>
              </a:rPr>
              <a:t> </a:t>
            </a:r>
            <a:r>
              <a:rPr lang="en-US" dirty="0">
                <a:solidFill>
                  <a:schemeClr val="accent2"/>
                </a:solidFill>
                <a:latin typeface="Srinakharinwirot" panose="00000500000000000000" pitchFamily="2" charset="-34"/>
                <a:cs typeface="Srinakharinwirot" panose="00000500000000000000" pitchFamily="2" charset="-34"/>
              </a:rPr>
              <a:t>change</a:t>
            </a:r>
            <a:r>
              <a:rPr lang="th-TH" dirty="0">
                <a:solidFill>
                  <a:schemeClr val="accent2"/>
                </a:solidFill>
                <a:latin typeface="Srinakharinwirot" panose="00000500000000000000" pitchFamily="2" charset="-34"/>
                <a:cs typeface="Srinakharinwirot" panose="00000500000000000000" pitchFamily="2" charset="-34"/>
              </a:rPr>
              <a:t> สิ่งที่ปรับปรุงจากหลักสูตรเดิม</a:t>
            </a:r>
          </a:p>
          <a:p>
            <a:pPr marL="0" indent="0">
              <a:buNone/>
            </a:pPr>
            <a:r>
              <a:rPr lang="th-TH" dirty="0">
                <a:solidFill>
                  <a:schemeClr val="accent2"/>
                </a:solidFill>
                <a:latin typeface="Srinakharinwirot" panose="00000500000000000000" pitchFamily="2" charset="-34"/>
                <a:cs typeface="Srinakharinwirot" panose="00000500000000000000" pitchFamily="2" charset="-34"/>
              </a:rPr>
              <a:t>        ความโดดเด่นของหลักสูตรที่แตกต่างจากสถาบันอื่น</a:t>
            </a:r>
            <a:endParaRPr lang="en-US" dirty="0">
              <a:solidFill>
                <a:schemeClr val="accent2"/>
              </a:solidFill>
              <a:latin typeface="Srinakharinwirot" panose="00000500000000000000" pitchFamily="2" charset="-34"/>
              <a:cs typeface="Srinakharinwirot" panose="00000500000000000000" pitchFamily="2" charset="-34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E20E58E-B59F-4081-8796-776B5E609CC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52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750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EA0F5-4643-403D-9F4A-822193122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>
                <a:solidFill>
                  <a:schemeClr val="tx2"/>
                </a:solidFill>
                <a:latin typeface="Srinakharinwirot" panose="00000500000000000000" pitchFamily="2" charset="-34"/>
                <a:cs typeface="Srinakharinwirot" panose="00000500000000000000" pitchFamily="2" charset="-34"/>
              </a:rPr>
              <a:t>โครงสร้างหลักสูตร </a:t>
            </a:r>
            <a:endParaRPr lang="en-US" dirty="0">
              <a:solidFill>
                <a:schemeClr val="tx2"/>
              </a:solidFill>
              <a:latin typeface="Srinakharinwirot" panose="00000500000000000000" pitchFamily="2" charset="-34"/>
              <a:cs typeface="Srinakharinwirot" panose="00000500000000000000" pitchFamily="2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A6959D-D029-4724-926A-18D29B8B2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6FD82C-B78E-450B-B026-F73F937D31D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52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755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115F3-5040-4011-9366-7C3E6B922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585216"/>
            <a:ext cx="10993701" cy="1499616"/>
          </a:xfrm>
        </p:spPr>
        <p:txBody>
          <a:bodyPr>
            <a:normAutofit/>
          </a:bodyPr>
          <a:lstStyle/>
          <a:p>
            <a:r>
              <a:rPr lang="th-TH" sz="4800" dirty="0">
                <a:solidFill>
                  <a:schemeClr val="tx2"/>
                </a:solidFill>
                <a:latin typeface="Srinakharinwirot" panose="00000500000000000000" pitchFamily="2" charset="-34"/>
                <a:cs typeface="Srinakharinwirot" panose="00000500000000000000" pitchFamily="2" charset="-34"/>
              </a:rPr>
              <a:t>ความสอดคล้องของ </a:t>
            </a:r>
            <a:r>
              <a:rPr lang="en-US" sz="4800" dirty="0">
                <a:solidFill>
                  <a:schemeClr val="tx2"/>
                </a:solidFill>
                <a:latin typeface="Srinakharinwirot" panose="00000500000000000000" pitchFamily="2" charset="-34"/>
                <a:cs typeface="Srinakharinwirot" panose="00000500000000000000" pitchFamily="2" charset="-34"/>
              </a:rPr>
              <a:t>PLO YLO CLO</a:t>
            </a:r>
            <a:r>
              <a:rPr lang="th-TH" sz="4800" dirty="0">
                <a:solidFill>
                  <a:schemeClr val="tx2"/>
                </a:solidFill>
                <a:latin typeface="Srinakharinwirot" panose="00000500000000000000" pitchFamily="2" charset="-34"/>
                <a:cs typeface="Srinakharinwirot" panose="00000500000000000000" pitchFamily="2" charset="-34"/>
              </a:rPr>
              <a:t> (ตัวอย่าง)</a:t>
            </a:r>
            <a:endParaRPr lang="en-US" sz="4800" dirty="0">
              <a:solidFill>
                <a:schemeClr val="tx2"/>
              </a:solidFill>
              <a:latin typeface="Srinakharinwirot" panose="00000500000000000000" pitchFamily="2" charset="-34"/>
              <a:cs typeface="Srinakharinwirot" panose="00000500000000000000" pitchFamily="2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BDA122-3096-49FA-8DD9-FE16571A8E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3C18D93-D585-4986-A63B-1A54C6B188A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52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801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1CE75-74BC-4CC9-8281-32369812E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585216"/>
            <a:ext cx="11422909" cy="1499616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th-TH" dirty="0">
                <a:solidFill>
                  <a:schemeClr val="tx2"/>
                </a:solidFill>
                <a:latin typeface="Srinakharinwirot" panose="00000500000000000000" pitchFamily="2" charset="-34"/>
                <a:cs typeface="Srinakharinwirot" panose="00000500000000000000" pitchFamily="2" charset="-34"/>
              </a:rPr>
              <a:t>ความสอดคล้องของการจัดการเรียนการสอน</a:t>
            </a:r>
            <a:br>
              <a:rPr lang="th-TH" dirty="0">
                <a:solidFill>
                  <a:schemeClr val="tx2"/>
                </a:solidFill>
                <a:latin typeface="Srinakharinwirot" panose="00000500000000000000" pitchFamily="2" charset="-34"/>
                <a:cs typeface="Srinakharinwirot" panose="00000500000000000000" pitchFamily="2" charset="-34"/>
              </a:rPr>
            </a:br>
            <a:r>
              <a:rPr lang="th-TH" dirty="0">
                <a:solidFill>
                  <a:schemeClr val="tx2"/>
                </a:solidFill>
                <a:latin typeface="Srinakharinwirot" panose="00000500000000000000" pitchFamily="2" charset="-34"/>
                <a:cs typeface="Srinakharinwirot" panose="00000500000000000000" pitchFamily="2" charset="-34"/>
              </a:rPr>
              <a:t>กับการวัดและการประเมินผล</a:t>
            </a:r>
            <a:br>
              <a:rPr lang="th-TH" dirty="0">
                <a:solidFill>
                  <a:schemeClr val="tx2"/>
                </a:solidFill>
                <a:latin typeface="Srinakharinwirot" panose="00000500000000000000" pitchFamily="2" charset="-34"/>
                <a:cs typeface="Srinakharinwirot" panose="00000500000000000000" pitchFamily="2" charset="-34"/>
              </a:rPr>
            </a:br>
            <a:r>
              <a:rPr lang="th-TH" dirty="0">
                <a:solidFill>
                  <a:schemeClr val="tx2"/>
                </a:solidFill>
                <a:latin typeface="Srinakharinwirot" panose="00000500000000000000" pitchFamily="2" charset="-34"/>
                <a:cs typeface="Srinakharinwirot" panose="00000500000000000000" pitchFamily="2" charset="-34"/>
              </a:rPr>
              <a:t>ที่สอดคล้องกับ </a:t>
            </a:r>
            <a:r>
              <a:rPr lang="en-US" dirty="0">
                <a:solidFill>
                  <a:schemeClr val="tx2"/>
                </a:solidFill>
                <a:latin typeface="Srinakharinwirot" panose="00000500000000000000" pitchFamily="2" charset="-34"/>
                <a:cs typeface="Srinakharinwirot" panose="00000500000000000000" pitchFamily="2" charset="-34"/>
              </a:rPr>
              <a:t>PLO</a:t>
            </a:r>
            <a:r>
              <a:rPr lang="th-TH" dirty="0">
                <a:solidFill>
                  <a:schemeClr val="tx2"/>
                </a:solidFill>
                <a:latin typeface="Srinakharinwirot" panose="00000500000000000000" pitchFamily="2" charset="-34"/>
                <a:cs typeface="Srinakharinwirot" panose="00000500000000000000" pitchFamily="2" charset="-34"/>
              </a:rPr>
              <a:t> (ทุก </a:t>
            </a:r>
            <a:r>
              <a:rPr lang="en-US" dirty="0">
                <a:solidFill>
                  <a:schemeClr val="tx2"/>
                </a:solidFill>
                <a:latin typeface="Srinakharinwirot" panose="00000500000000000000" pitchFamily="2" charset="-34"/>
                <a:cs typeface="Srinakharinwirot" panose="00000500000000000000" pitchFamily="2" charset="-34"/>
              </a:rPr>
              <a:t>PLO</a:t>
            </a:r>
            <a:r>
              <a:rPr lang="th-TH" dirty="0">
                <a:solidFill>
                  <a:schemeClr val="tx2"/>
                </a:solidFill>
                <a:latin typeface="Srinakharinwirot" panose="00000500000000000000" pitchFamily="2" charset="-34"/>
                <a:cs typeface="Srinakharinwirot" panose="00000500000000000000" pitchFamily="2" charset="-34"/>
              </a:rPr>
              <a:t>)</a:t>
            </a:r>
            <a:endParaRPr lang="en-US" dirty="0">
              <a:solidFill>
                <a:schemeClr val="tx2"/>
              </a:solidFill>
              <a:latin typeface="Srinakharinwirot" panose="00000500000000000000" pitchFamily="2" charset="-34"/>
              <a:cs typeface="Srinakharinwirot" panose="00000500000000000000" pitchFamily="2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AF742B-1E0B-4391-8EE6-4F3B6939D0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FEC8507-DF2B-4ADA-945A-BDEAECF7387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52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07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DF920-0C0D-431E-B1E1-EDA695566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11348264" cy="1499616"/>
          </a:xfrm>
        </p:spPr>
        <p:txBody>
          <a:bodyPr>
            <a:normAutofit/>
          </a:bodyPr>
          <a:lstStyle/>
          <a:p>
            <a:r>
              <a:rPr lang="th-TH" sz="4500" dirty="0">
                <a:solidFill>
                  <a:schemeClr val="tx2"/>
                </a:solidFill>
                <a:latin typeface="Srinakharinwirot" panose="00000500000000000000" pitchFamily="2" charset="-34"/>
                <a:cs typeface="Srinakharinwirot" panose="00000500000000000000" pitchFamily="2" charset="-34"/>
              </a:rPr>
              <a:t>ผลการดำเนินงานที่สำคัญซึ่งสะท้อนการบรรลุ </a:t>
            </a:r>
            <a:r>
              <a:rPr lang="en-US" sz="4500" dirty="0">
                <a:solidFill>
                  <a:schemeClr val="tx2"/>
                </a:solidFill>
                <a:latin typeface="Srinakharinwirot" panose="00000500000000000000" pitchFamily="2" charset="-34"/>
                <a:cs typeface="Srinakharinwirot" panose="00000500000000000000" pitchFamily="2" charset="-34"/>
              </a:rPr>
              <a:t>PLO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BE99B-55E2-44E0-A2E3-AADA69D151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9AAA72D-C39E-461E-9292-A2A9D18CB0B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52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786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E6C1F-8C10-4DFC-B9FC-D99B59A7C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dirty="0">
                <a:solidFill>
                  <a:schemeClr val="tx2"/>
                </a:solidFill>
                <a:latin typeface="Srinakharinwirot" panose="00000500000000000000" pitchFamily="2" charset="-34"/>
                <a:cs typeface="Srinakharinwirot" panose="00000500000000000000" pitchFamily="2" charset="-34"/>
              </a:rPr>
              <a:t>ผลการดำเนินงานที่สำคัญด้าน </a:t>
            </a:r>
            <a:r>
              <a:rPr lang="en-US" dirty="0">
                <a:solidFill>
                  <a:schemeClr val="tx2"/>
                </a:solidFill>
                <a:latin typeface="Srinakharinwirot" panose="00000500000000000000" pitchFamily="2" charset="-34"/>
                <a:cs typeface="Srinakharinwirot" panose="00000500000000000000" pitchFamily="2" charset="-34"/>
              </a:rPr>
              <a:t>Academic Staff</a:t>
            </a:r>
            <a:r>
              <a:rPr lang="th-TH" dirty="0">
                <a:solidFill>
                  <a:schemeClr val="tx2"/>
                </a:solidFill>
                <a:latin typeface="Srinakharinwirot" panose="00000500000000000000" pitchFamily="2" charset="-34"/>
                <a:cs typeface="Srinakharinwirot" panose="00000500000000000000" pitchFamily="2" charset="-34"/>
              </a:rPr>
              <a:t> /</a:t>
            </a:r>
            <a:r>
              <a:rPr lang="en-US" dirty="0">
                <a:solidFill>
                  <a:schemeClr val="tx2"/>
                </a:solidFill>
                <a:latin typeface="Srinakharinwirot" panose="00000500000000000000" pitchFamily="2" charset="-34"/>
                <a:cs typeface="Srinakharinwirot" panose="00000500000000000000" pitchFamily="2" charset="-34"/>
              </a:rPr>
              <a:t>Student support </a:t>
            </a:r>
            <a:r>
              <a:rPr lang="th-TH" dirty="0">
                <a:solidFill>
                  <a:schemeClr val="tx2"/>
                </a:solidFill>
                <a:latin typeface="Srinakharinwirot" panose="00000500000000000000" pitchFamily="2" charset="-34"/>
                <a:cs typeface="Srinakharinwirot" panose="00000500000000000000" pitchFamily="2" charset="-34"/>
              </a:rPr>
              <a:t>/ </a:t>
            </a:r>
            <a:r>
              <a:rPr lang="en-US" dirty="0">
                <a:solidFill>
                  <a:schemeClr val="tx2"/>
                </a:solidFill>
                <a:latin typeface="Srinakharinwirot" panose="00000500000000000000" pitchFamily="2" charset="-34"/>
                <a:cs typeface="Srinakharinwirot" panose="00000500000000000000" pitchFamily="2" charset="-34"/>
              </a:rPr>
              <a:t>Facilities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82ED7-C33A-49D9-8456-BD22AF3DF6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EDDD492-8DD0-4434-93CD-87097A30CC6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52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0647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3B455-4E29-4E23-8741-CEE157BB8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>
                <a:solidFill>
                  <a:schemeClr val="tx2"/>
                </a:solidFill>
                <a:latin typeface="Srinakharinwirot" panose="00000500000000000000" pitchFamily="2" charset="-34"/>
                <a:cs typeface="Srinakharinwirot" panose="00000500000000000000" pitchFamily="2" charset="-34"/>
              </a:rPr>
              <a:t>ผลลัพธ์ </a:t>
            </a:r>
            <a:r>
              <a:rPr lang="en-US" dirty="0">
                <a:solidFill>
                  <a:schemeClr val="tx2"/>
                </a:solidFill>
                <a:latin typeface="Srinakharinwirot" panose="00000500000000000000" pitchFamily="2" charset="-34"/>
                <a:cs typeface="Srinakharinwirot" panose="00000500000000000000" pitchFamily="2" charset="-34"/>
              </a:rPr>
              <a:t> </a:t>
            </a:r>
            <a:r>
              <a:rPr lang="th-TH" dirty="0">
                <a:solidFill>
                  <a:schemeClr val="tx2"/>
                </a:solidFill>
                <a:latin typeface="Srinakharinwirot" panose="00000500000000000000" pitchFamily="2" charset="-34"/>
                <a:cs typeface="Srinakharinwirot" panose="00000500000000000000" pitchFamily="2" charset="-34"/>
              </a:rPr>
              <a:t>(</a:t>
            </a:r>
            <a:r>
              <a:rPr lang="en-US" dirty="0">
                <a:solidFill>
                  <a:schemeClr val="tx2"/>
                </a:solidFill>
                <a:latin typeface="Srinakharinwirot" panose="00000500000000000000" pitchFamily="2" charset="-34"/>
                <a:cs typeface="Srinakharinwirot" panose="00000500000000000000" pitchFamily="2" charset="-34"/>
              </a:rPr>
              <a:t>Criteria 8.1 – 8.5</a:t>
            </a:r>
            <a:r>
              <a:rPr lang="th-TH" dirty="0">
                <a:solidFill>
                  <a:schemeClr val="tx2"/>
                </a:solidFill>
                <a:latin typeface="Srinakharinwirot" panose="00000500000000000000" pitchFamily="2" charset="-34"/>
                <a:cs typeface="Srinakharinwirot" panose="00000500000000000000" pitchFamily="2" charset="-34"/>
              </a:rPr>
              <a:t>)</a:t>
            </a:r>
            <a:endParaRPr lang="en-US" dirty="0">
              <a:solidFill>
                <a:schemeClr val="tx2"/>
              </a:solidFill>
              <a:latin typeface="Srinakharinwirot" panose="00000500000000000000" pitchFamily="2" charset="-34"/>
              <a:cs typeface="Srinakharinwirot" panose="00000500000000000000" pitchFamily="2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3D6A23-B94B-43CA-9CFD-1672CD5D8D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124CA5-B8FA-4AC6-BB56-82C8822135C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52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4711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126</TotalTime>
  <Words>97</Words>
  <Application>Microsoft Office PowerPoint</Application>
  <PresentationFormat>Widescreen</PresentationFormat>
  <Paragraphs>10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Srinakharinwirot</vt:lpstr>
      <vt:lpstr>Tw Cen MT</vt:lpstr>
      <vt:lpstr>Tw Cen MT Condensed</vt:lpstr>
      <vt:lpstr>Wingdings 3</vt:lpstr>
      <vt:lpstr>Integral</vt:lpstr>
      <vt:lpstr>Template นำเสนอผลการดำเนินงานฯ</vt:lpstr>
      <vt:lpstr>คุณลักษณะเด่นของหลักสูตร</vt:lpstr>
      <vt:lpstr>โครงสร้างหลักสูตร </vt:lpstr>
      <vt:lpstr>ความสอดคล้องของ PLO YLO CLO (ตัวอย่าง)</vt:lpstr>
      <vt:lpstr>ความสอดคล้องของการจัดการเรียนการสอน กับการวัดและการประเมินผล ที่สอดคล้องกับ PLO (ทุก PLO)</vt:lpstr>
      <vt:lpstr>ผลการดำเนินงานที่สำคัญซึ่งสะท้อนการบรรลุ PLO</vt:lpstr>
      <vt:lpstr>ผลการดำเนินงานที่สำคัญด้าน Academic Staff /Student support / Facilities</vt:lpstr>
      <vt:lpstr>ผลลัพธ์  (Criteria 8.1 – 8.5)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นำเสนอ</dc:title>
  <dc:creator>QD-NB01</dc:creator>
  <cp:lastModifiedBy>LENOVO</cp:lastModifiedBy>
  <cp:revision>8</cp:revision>
  <cp:lastPrinted>2025-02-03T02:53:44Z</cp:lastPrinted>
  <dcterms:created xsi:type="dcterms:W3CDTF">2025-01-15T07:55:38Z</dcterms:created>
  <dcterms:modified xsi:type="dcterms:W3CDTF">2026-05-26T06:23:05Z</dcterms:modified>
</cp:coreProperties>
</file>